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 pitchFamily="34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 pitchFamily="34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 pitchFamily="34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 pitchFamily="34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맑은 고딕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맑은 고딕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맑은 고딕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맑은 고딕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108" d="100"/>
          <a:sy n="108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34E00-C0CD-4A5B-9050-17B0824BCB07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217C-83D1-4BB5-935C-251837DBB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C6A0B-1887-4E37-AB43-E4F2D877DB83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B476-FD43-4359-8182-3FF8C25E1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DF30B-57A7-42D8-B7D2-51BA288C9702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3C1C-A77E-4CAD-B9FE-2211A6812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2D918-DACE-49CD-BFB1-A1092503C83A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914CB-927F-46AE-8C75-6707E83BD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3994-E987-497E-B16E-AC40091A2822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1AC78-17B4-4984-9799-37DA81393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ko-KR" dirty="0"/>
              <a:t>Образец заголовка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ko-KR" dirty="0"/>
              <a:t>Образец заголовка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5DD2-C473-4C37-9087-0CFFFE3EFA93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2216-4469-4F14-9FA0-32C5B06FF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FCD1E-3557-4DA3-9141-544FC8EF6E19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D8E93-B775-42DA-A570-4F706843D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4FB5E-BA2F-44D3-B850-ABC5AD210F82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8130A-CC45-4573-B0F9-2650A063B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3204F-6CFC-4772-BF9A-F50822D2CA0C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ABE1-F107-416E-B0E3-D4C348174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0283C-F07D-4317-81F4-391E199D49F5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7A82-523A-4B44-8CF4-E9F96A2D0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16FC4-4533-4F1F-B78C-D3CF5BB4686A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1F5C3-8C61-42D1-8028-0EF39F822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rtl="0" fontAlgn="base" latinLnBrk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2pPr>
      <a:lvl3pPr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3pPr>
      <a:lvl4pPr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4pPr>
      <a:lvl5pPr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BBB6B4-692B-47DC-B6B4-610667B7D44B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48056D-1CAE-4A9B-AD4E-B91EF6271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urido.ru/1045-tsitaty-ushinskogo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c-205865703_660457155?hash=KnDysBbbCzl20fC3yxgl0GWmcNd4B8RkYts8brLMxv0&amp;dl=wdxZQRS6cb0wjF5ui6EzY1GW9WUmqoGxXFgzHRh3o5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outu.be/DCy3MkFstOc" TargetMode="External"/><Relationship Id="rId4" Type="http://schemas.openxmlformats.org/officeDocument/2006/relationships/hyperlink" Target="https://vk.com/away.php?to=https://youtu.be/DCy3MkFstOc&amp;cc_key=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vk.com/doc-205865703_660458008?hash=kSlFeWfVhZzPrpAv4PFzBZLOEO8363qboJLMArcEoBL&amp;dl=cgJ1aLNPIZZvYN1MmYJF5wEebIsISxgOb4QpydXzkO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6984" r="12253" b="5661"/>
          <a:stretch/>
        </p:blipFill>
        <p:spPr>
          <a:xfrm>
            <a:off x="250825" y="4076701"/>
            <a:ext cx="1774623" cy="2088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Департамент образования мэрии города Ярославля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МОУ  «Городской центр развития образования»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Муниципальный ресурсный центр «Педагог для всех»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4213" y="1600200"/>
            <a:ext cx="8002587" cy="4925144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интерактивных </a:t>
            </a:r>
            <a:b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и игр - презентаций </a:t>
            </a:r>
            <a:b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трудовом воспитании дошкольников»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 : 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Гребенникова Л.В., воспитатель первой квалификационной категории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Тиводар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Н.С. , воспитатель первой квалификационной категории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4724400"/>
            <a:ext cx="14414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5513" y="0"/>
            <a:ext cx="4572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«Использование интерактивных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 и игр - презентаций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трудовом воспитании дошкольников»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3494" y="1484784"/>
            <a:ext cx="515665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/>
              </a:rPr>
              <a:t>Человек рожден для труда; труд составляет его земное счастье, труд — лучший хранитель человеческой нравственности, и труд же должен быть воспитателем человека</a:t>
            </a:r>
            <a:br>
              <a:rPr lang="ru-RU" sz="2800" dirty="0"/>
            </a:br>
            <a:endParaRPr lang="ru-RU" sz="2800" dirty="0"/>
          </a:p>
          <a:p>
            <a:pPr algn="ctr"/>
            <a:r>
              <a:rPr lang="ru-RU" altLang="ru-RU" sz="2800" b="1" i="1" kern="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Ушинский  К.Д.</a:t>
            </a:r>
            <a:br>
              <a:rPr lang="ru-RU" altLang="ru-RU" sz="2800" b="1" i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/>
            </a:br>
            <a:r>
              <a:rPr lang="ru-RU" sz="2800" dirty="0">
                <a:latin typeface="Times New Roman"/>
                <a:hlinkClick r:id="rId3"/>
              </a:rPr>
              <a:t>https://burido.ru/1045-tsitaty-ushinskogo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pPr algn="ctr"/>
            <a:br>
              <a:rPr lang="ru-RU" altLang="ru-RU" sz="2800" b="1" i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https://interesnyefakty.org/wp-content/uploads/konstantin-ushinskij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564062"/>
            <a:ext cx="2286000" cy="285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88" y="3212976"/>
            <a:ext cx="2682371" cy="334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19688"/>
            <a:ext cx="151288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95513" y="0"/>
            <a:ext cx="4897437" cy="91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«Использование интерактивных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 и игр - презентаций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трудовом воспитании дошкольников»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2888" y="4221163"/>
            <a:ext cx="7523163" cy="2225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/>
            <a:r>
              <a:rPr lang="ru-RU" sz="20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Ученые внесли значительный вклад в разработку проблемы </a:t>
            </a:r>
            <a:endParaRPr lang="en-US" sz="20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latinLnBrk="1"/>
            <a:r>
              <a:rPr lang="ru-RU" sz="20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выявления признаков и компонентов </a:t>
            </a:r>
          </a:p>
          <a:p>
            <a:pPr algn="ctr" latinLnBrk="1"/>
            <a:r>
              <a:rPr lang="ru-RU" sz="20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трудолюбия детей дошкольного возраста. Однако проблема </a:t>
            </a:r>
            <a:endParaRPr lang="en-US" sz="20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latinLnBrk="1"/>
            <a:r>
              <a:rPr lang="ru-RU" sz="20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воспитания трудолюбия дошкольников, </a:t>
            </a:r>
            <a:endParaRPr lang="en-US" sz="20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latinLnBrk="1"/>
            <a:r>
              <a:rPr lang="ru-RU" sz="20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как основного качества личности,</a:t>
            </a:r>
          </a:p>
          <a:p>
            <a:pPr algn="ctr" latinLnBrk="1"/>
            <a:r>
              <a:rPr lang="ru-RU" sz="20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все еще остается </a:t>
            </a:r>
          </a:p>
          <a:p>
            <a:pPr algn="ctr" latinLnBrk="1"/>
            <a:r>
              <a:rPr lang="ru-RU" sz="20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недостаточно разработанной.</a:t>
            </a:r>
          </a:p>
        </p:txBody>
      </p:sp>
      <p:sp>
        <p:nvSpPr>
          <p:cNvPr id="9" name="Прямоугольник: один скругленный угол 8"/>
          <p:cNvSpPr/>
          <p:nvPr/>
        </p:nvSpPr>
        <p:spPr>
          <a:xfrm>
            <a:off x="1136650" y="1319213"/>
            <a:ext cx="6985000" cy="1074737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 неоднократно отмечал, что любой труд </a:t>
            </a:r>
          </a:p>
          <a:p>
            <a:pPr algn="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человека творческим, более радостным, </a:t>
            </a:r>
          </a:p>
          <a:p>
            <a:pPr algn="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умным, культурным, образованным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: один скругленный угол 11"/>
          <p:cNvSpPr/>
          <p:nvPr/>
        </p:nvSpPr>
        <p:spPr>
          <a:xfrm>
            <a:off x="827088" y="2781300"/>
            <a:ext cx="7272337" cy="1223963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 Макаренко делал акцент на то, что для успешного решения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по трудовому воспитанию дошкольников,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первостепенное значение имеет создание необходимых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438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765175"/>
            <a:ext cx="1016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2420938"/>
            <a:ext cx="12319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13" descr="Флажок со сплошной заливкой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676" y="4217144"/>
            <a:ext cx="8064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5538" y="5067300"/>
            <a:ext cx="2484437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213" y="5084763"/>
            <a:ext cx="14398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95513" y="0"/>
            <a:ext cx="5113337" cy="91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«Использование интерактивных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 и игр - презентаций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трудовом воспитании дошкольников»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972123"/>
            <a:ext cx="5775891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АКТУАЛЬНОСТЬ </a:t>
            </a:r>
          </a:p>
        </p:txBody>
      </p:sp>
      <p:sp>
        <p:nvSpPr>
          <p:cNvPr id="9" name="Овал 8"/>
          <p:cNvSpPr/>
          <p:nvPr/>
        </p:nvSpPr>
        <p:spPr>
          <a:xfrm>
            <a:off x="1403350" y="1916113"/>
            <a:ext cx="647700" cy="646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1188" y="2708275"/>
            <a:ext cx="647700" cy="6477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58888" y="1989138"/>
            <a:ext cx="6902450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/>
            <a:r>
              <a:rPr lang="ru-RU" sz="240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Снижение у детей интереса к труду </a:t>
            </a:r>
          </a:p>
          <a:p>
            <a:pPr algn="ctr" latinLnBrk="1"/>
            <a:endParaRPr lang="ru-RU" sz="2400">
              <a:solidFill>
                <a:srgbClr val="10253F"/>
              </a:solidFill>
              <a:latin typeface="맑은 고딕" pitchFamily="34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2988" y="2565400"/>
            <a:ext cx="7850187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/>
            <a:r>
              <a:rPr lang="ru-RU" sz="240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Отсутствие у старших дошкольников желания </a:t>
            </a:r>
          </a:p>
          <a:p>
            <a:pPr algn="ctr" latinLnBrk="1"/>
            <a:r>
              <a:rPr lang="ru-RU" sz="240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участвовать в повседневной трудовой деятельности</a:t>
            </a:r>
            <a:endParaRPr lang="ru-RU" sz="2400">
              <a:solidFill>
                <a:srgbClr val="10253F"/>
              </a:solidFill>
              <a:latin typeface="맑은 고딕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0650" y="4235450"/>
            <a:ext cx="75739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9263" algn="just" latinLnBrk="1"/>
            <a:r>
              <a:rPr lang="ru-RU" sz="24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Низкий уровень сформированности трудовой </a:t>
            </a:r>
          </a:p>
          <a:p>
            <a:pPr indent="449263" algn="just" latinLnBrk="1"/>
            <a:r>
              <a:rPr lang="ru-RU" sz="24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деятельности к концу дошкольного возраста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92275" y="3433763"/>
            <a:ext cx="72723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ru-RU" sz="24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Бедность, узость и бессистемность знаний детей </a:t>
            </a:r>
            <a:endParaRPr lang="en-US" sz="2400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pPr latinLnBrk="1"/>
            <a:r>
              <a:rPr lang="ru-RU" sz="24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о труде взрослых</a:t>
            </a:r>
            <a:endParaRPr lang="ru-RU" sz="2400" dirty="0">
              <a:solidFill>
                <a:srgbClr val="10253F"/>
              </a:solidFill>
              <a:latin typeface="맑은 고딕" pitchFamily="34" charset="-127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143000" y="4279900"/>
            <a:ext cx="647700" cy="6477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900113" y="3500438"/>
            <a:ext cx="647700" cy="6477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868863"/>
            <a:ext cx="14414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5513" y="0"/>
            <a:ext cx="4897437" cy="91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«Использование интерактивных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 и игр - презентаций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трудовом воспитании дошкольников»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088" y="981075"/>
            <a:ext cx="7705725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/>
            <a:r>
              <a:rPr lang="ru-RU" sz="2000" b="1">
                <a:solidFill>
                  <a:srgbClr val="604A7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</a:t>
            </a:r>
          </a:p>
          <a:p>
            <a:pPr algn="ctr" latinLnBrk="1"/>
            <a:r>
              <a:rPr lang="ru-RU" sz="2000" b="1">
                <a:solidFill>
                  <a:srgbClr val="604A7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(Г.А. Урунтаевой и Т.И. Гризик </a:t>
            </a:r>
          </a:p>
          <a:p>
            <a:pPr algn="ctr" latinLnBrk="1"/>
            <a:r>
              <a:rPr lang="ru-RU" sz="2000" b="1">
                <a:solidFill>
                  <a:srgbClr val="604A7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«Представления о труде взрослых») </a:t>
            </a:r>
          </a:p>
        </p:txBody>
      </p:sp>
      <p:graphicFrame>
        <p:nvGraphicFramePr>
          <p:cNvPr id="20484" name="Диаграмма 7"/>
          <p:cNvGraphicFramePr>
            <a:graphicFrameLocks/>
          </p:cNvGraphicFramePr>
          <p:nvPr/>
        </p:nvGraphicFramePr>
        <p:xfrm>
          <a:off x="1784350" y="2001838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r:id="rId4" imgW="6194073" imgH="4170025" progId="Excel.Chart.8">
                  <p:embed/>
                </p:oleObj>
              </mc:Choice>
              <mc:Fallback>
                <p:oleObj r:id="rId4" imgW="6194073" imgH="4170025" progId="Excel.Chart.8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2001838"/>
                        <a:ext cx="6197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999038"/>
            <a:ext cx="14398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5513" y="0"/>
            <a:ext cx="4572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«Использование интерактивных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 и игр - презентаций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трудовом воспитании дошкольников»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332656"/>
            <a:ext cx="3027038" cy="2621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: один скругленный угол 7"/>
          <p:cNvSpPr/>
          <p:nvPr/>
        </p:nvSpPr>
        <p:spPr>
          <a:xfrm>
            <a:off x="2339975" y="941388"/>
            <a:ext cx="6696075" cy="1584325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/>
            <a:r>
              <a:rPr lang="ru-RU" i="1">
                <a:solidFill>
                  <a:srgbClr val="10253F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Интерактивная игра  - это активная обучающая игра, </a:t>
            </a:r>
          </a:p>
          <a:p>
            <a:pPr algn="ctr" latinLnBrk="1"/>
            <a:r>
              <a:rPr lang="ru-RU" i="1">
                <a:solidFill>
                  <a:srgbClr val="10253F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основным методом проведения которой </a:t>
            </a:r>
          </a:p>
          <a:p>
            <a:pPr algn="ctr" latinLnBrk="1"/>
            <a:r>
              <a:rPr lang="ru-RU" i="1">
                <a:solidFill>
                  <a:srgbClr val="10253F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является интервенция, </a:t>
            </a:r>
          </a:p>
          <a:p>
            <a:pPr algn="ctr" latinLnBrk="1"/>
            <a:r>
              <a:rPr lang="ru-RU" i="1">
                <a:solidFill>
                  <a:srgbClr val="10253F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а также процесс взаимодействия участников игры </a:t>
            </a:r>
          </a:p>
          <a:p>
            <a:pPr algn="ctr" latinLnBrk="1"/>
            <a:r>
              <a:rPr lang="ru-RU" i="1">
                <a:solidFill>
                  <a:srgbClr val="10253F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с компьютером, планшетом, доской и т.д.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3213" y="3500438"/>
            <a:ext cx="4572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Фото наше</a:t>
            </a:r>
          </a:p>
        </p:txBody>
      </p:sp>
      <p:pic>
        <p:nvPicPr>
          <p:cNvPr id="21511" name="Picture 7" descr="IMG_20221027_0907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2636912"/>
            <a:ext cx="5212808" cy="3899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4951413"/>
            <a:ext cx="17748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724400"/>
            <a:ext cx="14414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5513" y="0"/>
            <a:ext cx="4572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«Использование интерактивных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 и игр - презентаций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трудовом воспитании дошкольников»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019252"/>
            <a:ext cx="720080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 и игры-презентации могут быть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для детей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2533" name="Рисунок 12" descr="Флажок со сплошной заливкой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1338263"/>
            <a:ext cx="13017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80386"/>
            <a:ext cx="4668267" cy="3491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4724400"/>
            <a:ext cx="14414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5513" y="0"/>
            <a:ext cx="4572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«Использование интерактивных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 и игр - презентаций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трудовом воспитании дошкольников»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774124"/>
              </p:ext>
            </p:extLst>
          </p:nvPr>
        </p:nvGraphicFramePr>
        <p:xfrm>
          <a:off x="179512" y="923924"/>
          <a:ext cx="8856984" cy="5648325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41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594" marR="1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содержание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594" marR="1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Интерактивная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/игра-презентация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594" marR="1459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1380"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2860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594" marR="14594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 Работа в уголке природы: полив комнатных растений.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закрепляем знания о необходимости ежедневного полива цветов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Работа в уголке книг: подклеиваем порванные книги.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продолжать воспитывать бережное отношение к книгам.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594" marR="1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«Ухаживаем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растениями»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«Книга твой друг»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594" marR="1459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2767"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2860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594" marR="14594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Хозяйственно – бытовой труд: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закреплять умение замечать непорядок,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устранять его;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Труд взрослых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закрепить знания о профессиях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Труд в природе: подготовка кустарников к зиме.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закрепить знания о необходимости сгребания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листьев к корню куста.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594" marR="1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«Угадай профессию»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«Одень куклу»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594" marR="1459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4724400"/>
            <a:ext cx="14414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0"/>
            <a:ext cx="7920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«Использование интерактивных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 и игр - презентаций в трудовом воспитании дошкольников»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084747"/>
              </p:ext>
            </p:extLst>
          </p:nvPr>
        </p:nvGraphicFramePr>
        <p:xfrm>
          <a:off x="1475654" y="648968"/>
          <a:ext cx="7416825" cy="571291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56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7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69" marR="33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Интерактивная игра/игра-презентация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69" marR="332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982"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69" marR="33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«Ухаживаем за растениями»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«Книга твой друг»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69" marR="332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104"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69" marR="33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«Я накрываю на стол»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«Уборка»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69" marR="332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043"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69" marR="33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«Угадай профессию»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https://vk.com/doc-205865703_660457155?hash=KnDysBbbCzl20fC3yxgl0GWmcNd4B8RkYts8brLMxv0&amp;dl=wdxZQRS6cb0wjF5ui6EzY1GW9WUmqoGxXFgzHRh3o50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«Одень куклу»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69" marR="332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982"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69" marR="33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«Помой игрушку»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«Помоги Кате нарыть стол»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69" marR="3326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921"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69" marR="33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«Накорми животных и птиц»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«Найди место для инструмента»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69" marR="3326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104"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69" marR="33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«Агроном»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«Уголок природы»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69" marR="3326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104"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69" marR="33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«Посади семечко»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Чипполино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en-US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en-US" sz="1200" b="0" i="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https://youtu.be/DCy3MkFstOc</a:t>
                      </a:r>
                      <a:r>
                        <a:rPr lang="ru-RU" sz="1200" b="0" i="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69" marR="3326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982"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69" marR="33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«Наведи порядок»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«Что растет на огороде»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69" marR="3326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3982"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69" marR="33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«Посади цветочек»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«Я ухаживаю за растениями»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69" marR="3326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4724400"/>
            <a:ext cx="14414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5513" y="0"/>
            <a:ext cx="4572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интерактивных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и игр - презентаций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трудовом воспитании дошкольников»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7969" y="923925"/>
            <a:ext cx="6523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проведения этой же игры – презентации с детьми старшего возраста в группе комбинированной направленности для детей с тяжелыми нарушениями речи.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t="30622" r="9099"/>
          <a:stretch/>
        </p:blipFill>
        <p:spPr>
          <a:xfrm>
            <a:off x="2483768" y="1988840"/>
            <a:ext cx="4378985" cy="2931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2590" y="508955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https://vk.com/doc-205865703_660458008?hash=kSlFeWfVhZzPrpAv4PFzBZLOEO8363qboJLMArcEoBL&amp;dl=cgJ1aLNPIZZvYN1MmYJF5wEebIsISxgOb4QpydXzkO0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704</Words>
  <Application>Microsoft Office PowerPoint</Application>
  <PresentationFormat>Экран (4:3)</PresentationFormat>
  <Paragraphs>121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맑은 고딕</vt:lpstr>
      <vt:lpstr>Arial</vt:lpstr>
      <vt:lpstr>Calibri</vt:lpstr>
      <vt:lpstr>Times New Roman</vt:lpstr>
      <vt:lpstr>Office Theme</vt:lpstr>
      <vt:lpstr>Custom Design</vt:lpstr>
      <vt:lpstr>Microsoft Excel Chart</vt:lpstr>
      <vt:lpstr>Департамент образования мэрии города Ярославля МОУ  «Городской центр развития образования» Муниципальный ресурсный центр «Педагог для всех»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56</cp:revision>
  <dcterms:created xsi:type="dcterms:W3CDTF">2014-04-01T16:35:38Z</dcterms:created>
  <dcterms:modified xsi:type="dcterms:W3CDTF">2023-04-03T05:17:26Z</dcterms:modified>
</cp:coreProperties>
</file>